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Arial Black" panose="020B0A04020102020204" pitchFamily="34" charset="0"/>
      <p:regular r:id="rId10"/>
      <p:bold r:id="rId11"/>
    </p:embeddedFont>
    <p:embeddedFont>
      <p:font typeface="Tahoma" panose="020B0604030504040204" pitchFamily="3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zTS6iOR4gDOCTccmZUCPkAyWV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 com Imagem 2">
  <p:cSld name="Slide de Título com Imagem 2">
    <p:bg>
      <p:bgPr>
        <a:solidFill>
          <a:srgbClr val="3F3F3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20" name="Google Shape;20;p9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9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Seções">
  <p:cSld name="Três Seçõ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5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6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7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os Grandes, Opção 1">
  <p:cSld name="Números Grandes, Opção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790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7658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3"/>
          </p:nvPr>
        </p:nvSpPr>
        <p:spPr>
          <a:xfrm>
            <a:off x="1793079" y="1728000"/>
            <a:ext cx="4122920" cy="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4"/>
          </p:nvPr>
        </p:nvSpPr>
        <p:spPr>
          <a:xfrm>
            <a:off x="7655762" y="1722438"/>
            <a:ext cx="4104437" cy="73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5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os Grandes, Opção 2">
  <p:cSld name="Números Grandes, Opção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>
            <a:spLocks noGrp="1"/>
          </p:cNvSpPr>
          <p:nvPr>
            <p:ph type="body" idx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>
            <a:spLocks noGrp="1"/>
          </p:cNvSpPr>
          <p:nvPr>
            <p:ph type="body" idx="2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>
            <a:spLocks noGrp="1"/>
          </p:cNvSpPr>
          <p:nvPr>
            <p:ph type="body" idx="3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4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5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6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7"/>
          </p:nvPr>
        </p:nvSpPr>
        <p:spPr>
          <a:xfrm>
            <a:off x="2074738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8"/>
          </p:nvPr>
        </p:nvSpPr>
        <p:spPr>
          <a:xfrm>
            <a:off x="5748625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9"/>
          </p:nvPr>
        </p:nvSpPr>
        <p:spPr>
          <a:xfrm>
            <a:off x="8808600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3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aço no Mercado">
  <p:cSld name="Espaço no Mercad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1"/>
          <p:cNvCxnSpPr/>
          <p:nvPr/>
        </p:nvCxnSpPr>
        <p:spPr>
          <a:xfrm>
            <a:off x="6096000" y="1319756"/>
            <a:ext cx="0" cy="46101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rot="10800000">
            <a:off x="432000" y="3624806"/>
            <a:ext cx="11340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5106000" y="6046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3"/>
          </p:nvPr>
        </p:nvSpPr>
        <p:spPr>
          <a:xfrm>
            <a:off x="432000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4"/>
          </p:nvPr>
        </p:nvSpPr>
        <p:spPr>
          <a:xfrm>
            <a:off x="9792001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>
  <p:cSld name="Dois conteúdo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432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2"/>
          </p:nvPr>
        </p:nvSpPr>
        <p:spPr>
          <a:xfrm>
            <a:off x="6300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2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75" name="Google Shape;175;p24" title="Linha Divisória"/>
          <p:cNvCxnSpPr/>
          <p:nvPr/>
        </p:nvCxnSpPr>
        <p:spPr>
          <a:xfrm>
            <a:off x="449349" y="2159999"/>
            <a:ext cx="4214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24" title="Linha Divisória"/>
          <p:cNvCxnSpPr/>
          <p:nvPr/>
        </p:nvCxnSpPr>
        <p:spPr>
          <a:xfrm>
            <a:off x="6312700" y="2159999"/>
            <a:ext cx="4214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4"/>
          <p:cNvSpPr txBox="1">
            <a:spLocks noGrp="1"/>
          </p:cNvSpPr>
          <p:nvPr>
            <p:ph type="body" idx="3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4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s Demarcadas 3">
  <p:cSld name="Colunas Demarcadas 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432000" y="2448000"/>
            <a:ext cx="3600000" cy="36313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2"/>
          </p:nvPr>
        </p:nvSpPr>
        <p:spPr>
          <a:xfrm>
            <a:off x="4302000" y="2448000"/>
            <a:ext cx="3600000" cy="36313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3"/>
          </p:nvPr>
        </p:nvSpPr>
        <p:spPr>
          <a:xfrm>
            <a:off x="8172000" y="2448000"/>
            <a:ext cx="3600000" cy="36313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4"/>
          </p:nvPr>
        </p:nvSpPr>
        <p:spPr>
          <a:xfrm>
            <a:off x="432000" y="1728000"/>
            <a:ext cx="3600000" cy="720000"/>
          </a:xfrm>
          <a:prstGeom prst="rect">
            <a:avLst/>
          </a:prstGeom>
          <a:solidFill>
            <a:srgbClr val="3F3F3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5"/>
          </p:nvPr>
        </p:nvSpPr>
        <p:spPr>
          <a:xfrm>
            <a:off x="4302000" y="1728000"/>
            <a:ext cx="3600000" cy="720000"/>
          </a:xfrm>
          <a:prstGeom prst="rect">
            <a:avLst/>
          </a:prstGeom>
          <a:solidFill>
            <a:srgbClr val="3F3F3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6"/>
          </p:nvPr>
        </p:nvSpPr>
        <p:spPr>
          <a:xfrm>
            <a:off x="8172000" y="1728000"/>
            <a:ext cx="3600000" cy="720000"/>
          </a:xfrm>
          <a:prstGeom prst="rect">
            <a:avLst/>
          </a:prstGeom>
          <a:solidFill>
            <a:srgbClr val="3F3F3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7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do tempo">
  <p:cSld name="Linha do tempo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5" name="Google Shape;195;p2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3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4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5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6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7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8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9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3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4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5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6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7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8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9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20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21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22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23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24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25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26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27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28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29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30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31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32"/>
          </p:nvPr>
        </p:nvSpPr>
        <p:spPr>
          <a:xfrm>
            <a:off x="5412717" y="250500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mbros da Equipe 3">
  <p:cSld name="Membros da Equipe 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8" name="Google Shape;228;p27"/>
          <p:cNvSpPr>
            <a:spLocks noGrp="1"/>
          </p:cNvSpPr>
          <p:nvPr>
            <p:ph type="pic" idx="2"/>
          </p:nvPr>
        </p:nvSpPr>
        <p:spPr>
          <a:xfrm>
            <a:off x="431799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1974854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3"/>
          </p:nvPr>
        </p:nvSpPr>
        <p:spPr>
          <a:xfrm>
            <a:off x="1974854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4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5"/>
          </p:nvPr>
        </p:nvSpPr>
        <p:spPr>
          <a:xfrm>
            <a:off x="1974854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>
            <a:spLocks noGrp="1"/>
          </p:cNvSpPr>
          <p:nvPr>
            <p:ph type="pic" idx="6"/>
          </p:nvPr>
        </p:nvSpPr>
        <p:spPr>
          <a:xfrm>
            <a:off x="4268028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" name="Google Shape;234;p27"/>
          <p:cNvSpPr txBox="1">
            <a:spLocks noGrp="1"/>
          </p:cNvSpPr>
          <p:nvPr>
            <p:ph type="body" idx="7"/>
          </p:nvPr>
        </p:nvSpPr>
        <p:spPr>
          <a:xfrm>
            <a:off x="581108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8"/>
          </p:nvPr>
        </p:nvSpPr>
        <p:spPr>
          <a:xfrm>
            <a:off x="581108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9"/>
          </p:nvPr>
        </p:nvSpPr>
        <p:spPr>
          <a:xfrm>
            <a:off x="581108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>
            <a:spLocks noGrp="1"/>
          </p:cNvSpPr>
          <p:nvPr>
            <p:ph type="pic" idx="13"/>
          </p:nvPr>
        </p:nvSpPr>
        <p:spPr>
          <a:xfrm>
            <a:off x="8112825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" name="Google Shape;238;p27"/>
          <p:cNvSpPr txBox="1">
            <a:spLocks noGrp="1"/>
          </p:cNvSpPr>
          <p:nvPr>
            <p:ph type="body" idx="14"/>
          </p:nvPr>
        </p:nvSpPr>
        <p:spPr>
          <a:xfrm>
            <a:off x="964731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5"/>
          </p:nvPr>
        </p:nvSpPr>
        <p:spPr>
          <a:xfrm>
            <a:off x="964731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6"/>
          </p:nvPr>
        </p:nvSpPr>
        <p:spPr>
          <a:xfrm>
            <a:off x="964731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de Imagem">
  <p:cSld name="Marcadores de Image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4318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3"/>
          </p:nvPr>
        </p:nvSpPr>
        <p:spPr>
          <a:xfrm>
            <a:off x="4318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4"/>
          </p:nvPr>
        </p:nvSpPr>
        <p:spPr>
          <a:xfrm>
            <a:off x="27718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5"/>
          </p:nvPr>
        </p:nvSpPr>
        <p:spPr>
          <a:xfrm>
            <a:off x="27718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6"/>
          </p:nvPr>
        </p:nvSpPr>
        <p:spPr>
          <a:xfrm>
            <a:off x="51119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7"/>
          </p:nvPr>
        </p:nvSpPr>
        <p:spPr>
          <a:xfrm>
            <a:off x="51119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8"/>
          </p:nvPr>
        </p:nvSpPr>
        <p:spPr>
          <a:xfrm>
            <a:off x="74519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9"/>
          </p:nvPr>
        </p:nvSpPr>
        <p:spPr>
          <a:xfrm>
            <a:off x="74519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3"/>
          </p:nvPr>
        </p:nvSpPr>
        <p:spPr>
          <a:xfrm>
            <a:off x="97920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4"/>
          </p:nvPr>
        </p:nvSpPr>
        <p:spPr>
          <a:xfrm>
            <a:off x="97920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>
            <a:spLocks noGrp="1"/>
          </p:cNvSpPr>
          <p:nvPr>
            <p:ph type="pic" idx="15"/>
          </p:nvPr>
        </p:nvSpPr>
        <p:spPr>
          <a:xfrm>
            <a:off x="43180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" name="Google Shape;41;p10"/>
          <p:cNvSpPr>
            <a:spLocks noGrp="1"/>
          </p:cNvSpPr>
          <p:nvPr>
            <p:ph type="pic" idx="16"/>
          </p:nvPr>
        </p:nvSpPr>
        <p:spPr>
          <a:xfrm>
            <a:off x="27718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" name="Google Shape;42;p10"/>
          <p:cNvSpPr>
            <a:spLocks noGrp="1"/>
          </p:cNvSpPr>
          <p:nvPr>
            <p:ph type="pic" idx="17"/>
          </p:nvPr>
        </p:nvSpPr>
        <p:spPr>
          <a:xfrm>
            <a:off x="51122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" name="Google Shape;43;p10"/>
          <p:cNvSpPr>
            <a:spLocks noGrp="1"/>
          </p:cNvSpPr>
          <p:nvPr>
            <p:ph type="pic" idx="18"/>
          </p:nvPr>
        </p:nvSpPr>
        <p:spPr>
          <a:xfrm>
            <a:off x="74519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" name="Google Shape;44;p10"/>
          <p:cNvSpPr>
            <a:spLocks noGrp="1"/>
          </p:cNvSpPr>
          <p:nvPr>
            <p:ph type="pic" idx="19"/>
          </p:nvPr>
        </p:nvSpPr>
        <p:spPr>
          <a:xfrm>
            <a:off x="97805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mbros da Equipe 6">
  <p:cSld name="Membros da Equipe 6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2"/>
          </p:nvPr>
        </p:nvSpPr>
        <p:spPr>
          <a:xfrm>
            <a:off x="431800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3"/>
          </p:nvPr>
        </p:nvSpPr>
        <p:spPr>
          <a:xfrm>
            <a:off x="431800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4"/>
          </p:nvPr>
        </p:nvSpPr>
        <p:spPr>
          <a:xfrm>
            <a:off x="237570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5"/>
          </p:nvPr>
        </p:nvSpPr>
        <p:spPr>
          <a:xfrm>
            <a:off x="237570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6"/>
          </p:nvPr>
        </p:nvSpPr>
        <p:spPr>
          <a:xfrm>
            <a:off x="4319606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7"/>
          </p:nvPr>
        </p:nvSpPr>
        <p:spPr>
          <a:xfrm>
            <a:off x="4319606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8"/>
          </p:nvPr>
        </p:nvSpPr>
        <p:spPr>
          <a:xfrm>
            <a:off x="6263509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body" idx="9"/>
          </p:nvPr>
        </p:nvSpPr>
        <p:spPr>
          <a:xfrm>
            <a:off x="6263509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13"/>
          </p:nvPr>
        </p:nvSpPr>
        <p:spPr>
          <a:xfrm>
            <a:off x="8207412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4"/>
          </p:nvPr>
        </p:nvSpPr>
        <p:spPr>
          <a:xfrm>
            <a:off x="8207412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28"/>
          <p:cNvSpPr>
            <a:spLocks noGrp="1"/>
          </p:cNvSpPr>
          <p:nvPr>
            <p:ph type="pic" idx="15"/>
          </p:nvPr>
        </p:nvSpPr>
        <p:spPr>
          <a:xfrm>
            <a:off x="431800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7" name="Google Shape;257;p28"/>
          <p:cNvSpPr>
            <a:spLocks noGrp="1"/>
          </p:cNvSpPr>
          <p:nvPr>
            <p:ph type="pic" idx="16"/>
          </p:nvPr>
        </p:nvSpPr>
        <p:spPr>
          <a:xfrm>
            <a:off x="237570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28"/>
          <p:cNvSpPr>
            <a:spLocks noGrp="1"/>
          </p:cNvSpPr>
          <p:nvPr>
            <p:ph type="pic" idx="17"/>
          </p:nvPr>
        </p:nvSpPr>
        <p:spPr>
          <a:xfrm>
            <a:off x="4319606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9" name="Google Shape;259;p28"/>
          <p:cNvSpPr>
            <a:spLocks noGrp="1"/>
          </p:cNvSpPr>
          <p:nvPr>
            <p:ph type="pic" idx="18"/>
          </p:nvPr>
        </p:nvSpPr>
        <p:spPr>
          <a:xfrm>
            <a:off x="6263509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" name="Google Shape;260;p28"/>
          <p:cNvSpPr>
            <a:spLocks noGrp="1"/>
          </p:cNvSpPr>
          <p:nvPr>
            <p:ph type="pic" idx="19"/>
          </p:nvPr>
        </p:nvSpPr>
        <p:spPr>
          <a:xfrm>
            <a:off x="8207412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28"/>
          <p:cNvSpPr txBox="1">
            <a:spLocks noGrp="1"/>
          </p:cNvSpPr>
          <p:nvPr>
            <p:ph type="body" idx="20"/>
          </p:nvPr>
        </p:nvSpPr>
        <p:spPr>
          <a:xfrm>
            <a:off x="1015131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21"/>
          </p:nvPr>
        </p:nvSpPr>
        <p:spPr>
          <a:xfrm>
            <a:off x="1015131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28"/>
          <p:cNvSpPr>
            <a:spLocks noGrp="1"/>
          </p:cNvSpPr>
          <p:nvPr>
            <p:ph type="pic" idx="22"/>
          </p:nvPr>
        </p:nvSpPr>
        <p:spPr>
          <a:xfrm>
            <a:off x="1015131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w="95250" cap="sq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ítulo e Subtítulo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izações do Aplicativo Móvel">
  <p:cSld name="Visualizações do Aplicativo Móvel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 descr="Tela de um telefone celular&#10;&#10;Descrição gerada com confiança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307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 descr="Tela de um telefone celular&#10;&#10;Descrição gerada com confiança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2929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 descr="Tela de um telefone celular&#10;&#10;Descrição gerada com confiança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2551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1615505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2"/>
          </p:nvPr>
        </p:nvSpPr>
        <p:spPr>
          <a:xfrm>
            <a:off x="1615505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3"/>
          </p:nvPr>
        </p:nvSpPr>
        <p:spPr>
          <a:xfrm>
            <a:off x="517714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4"/>
          </p:nvPr>
        </p:nvSpPr>
        <p:spPr>
          <a:xfrm>
            <a:off x="517714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5"/>
          </p:nvPr>
        </p:nvSpPr>
        <p:spPr>
          <a:xfrm>
            <a:off x="869987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6"/>
          </p:nvPr>
        </p:nvSpPr>
        <p:spPr>
          <a:xfrm>
            <a:off x="869987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2"/>
          <p:cNvSpPr>
            <a:spLocks noGrp="1"/>
          </p:cNvSpPr>
          <p:nvPr>
            <p:ph type="pic" idx="7"/>
          </p:nvPr>
        </p:nvSpPr>
        <p:spPr>
          <a:xfrm>
            <a:off x="1751679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sp>
      <p:sp>
        <p:nvSpPr>
          <p:cNvPr id="290" name="Google Shape;290;p32"/>
          <p:cNvSpPr>
            <a:spLocks noGrp="1"/>
          </p:cNvSpPr>
          <p:nvPr>
            <p:ph type="pic" idx="8"/>
          </p:nvPr>
        </p:nvSpPr>
        <p:spPr>
          <a:xfrm>
            <a:off x="5281301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sp>
      <p:sp>
        <p:nvSpPr>
          <p:cNvPr id="291" name="Google Shape;291;p32"/>
          <p:cNvSpPr>
            <a:spLocks noGrp="1"/>
          </p:cNvSpPr>
          <p:nvPr>
            <p:ph type="pic" idx="9"/>
          </p:nvPr>
        </p:nvSpPr>
        <p:spPr>
          <a:xfrm>
            <a:off x="8810923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poimento">
  <p:cSld name="Depoimento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2"/>
          </p:nvPr>
        </p:nvSpPr>
        <p:spPr>
          <a:xfrm>
            <a:off x="431800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3"/>
          </p:nvPr>
        </p:nvSpPr>
        <p:spPr>
          <a:xfrm>
            <a:off x="582556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4"/>
          </p:nvPr>
        </p:nvSpPr>
        <p:spPr>
          <a:xfrm>
            <a:off x="4325172" y="3591659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5"/>
          </p:nvPr>
        </p:nvSpPr>
        <p:spPr>
          <a:xfrm>
            <a:off x="4468052" y="5448541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6"/>
          </p:nvPr>
        </p:nvSpPr>
        <p:spPr>
          <a:xfrm>
            <a:off x="8218545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7"/>
          </p:nvPr>
        </p:nvSpPr>
        <p:spPr>
          <a:xfrm>
            <a:off x="8369301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>
  <p:cSld name="Slide de Título">
    <p:bg>
      <p:bgPr>
        <a:solidFill>
          <a:srgbClr val="3F3F3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bg>
      <p:bgPr>
        <a:solidFill>
          <a:srgbClr val="F2F2F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36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2"/>
          </p:nvPr>
        </p:nvSpPr>
        <p:spPr>
          <a:xfrm>
            <a:off x="5805962" y="457200"/>
            <a:ext cx="5501126" cy="541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1" name="Google Shape;331;p37"/>
          <p:cNvSpPr>
            <a:spLocks noGrp="1"/>
          </p:cNvSpPr>
          <p:nvPr>
            <p:ph type="pic" idx="2"/>
          </p:nvPr>
        </p:nvSpPr>
        <p:spPr>
          <a:xfrm>
            <a:off x="5804181" y="457201"/>
            <a:ext cx="5504688" cy="54038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de Título 2">
  <p:cSld name="1_Slide de Título 2">
    <p:bg>
      <p:bgPr>
        <a:solidFill>
          <a:srgbClr val="F2F2F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47" name="Google Shape;47;p11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" name="Google Shape;48;p11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6905624" y="5057775"/>
            <a:ext cx="32060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3"/>
          </p:nvPr>
        </p:nvSpPr>
        <p:spPr>
          <a:xfrm>
            <a:off x="6905625" y="5400675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4"/>
          </p:nvPr>
        </p:nvSpPr>
        <p:spPr>
          <a:xfrm>
            <a:off x="6905625" y="5751513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 com Imagem">
  <p:cSld name="Slide de Título com Imagem">
    <p:bg>
      <p:bgPr>
        <a:solidFill>
          <a:srgbClr val="3F3F3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57" name="Google Shape;57;p12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 com Imagem">
  <p:cSld name="Cabeçalho da Seção com Imagem">
    <p:bg>
      <p:bgPr>
        <a:solidFill>
          <a:srgbClr val="F2F2F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653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64" name="Google Shape;64;p13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Subtítulo, Conteúdo e Imagem">
  <p:cSld name="Título, Subtítulo, Conteúdo e Imagem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31999" y="3714746"/>
            <a:ext cx="4416225" cy="236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>
            <a:spLocks noGrp="1"/>
          </p:cNvSpPr>
          <p:nvPr>
            <p:ph type="pic" idx="2"/>
          </p:nvPr>
        </p:nvSpPr>
        <p:spPr>
          <a:xfrm>
            <a:off x="5353050" y="0"/>
            <a:ext cx="640695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3"/>
          </p:nvPr>
        </p:nvSpPr>
        <p:spPr>
          <a:xfrm>
            <a:off x="5658442" y="5657850"/>
            <a:ext cx="5749334" cy="111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de Ícone">
  <p:cSld name="Marcadores de Ícon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4" name="Google Shape;84;p15"/>
          <p:cNvSpPr>
            <a:spLocks noGrp="1"/>
          </p:cNvSpPr>
          <p:nvPr>
            <p:ph type="pic" idx="2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3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4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5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6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7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8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de Ícone 4">
  <p:cSld name="Marcadores de Ícone 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6" name="Google Shape;96;p16"/>
          <p:cNvSpPr>
            <a:spLocks noGrp="1"/>
          </p:cNvSpPr>
          <p:nvPr>
            <p:ph type="pic" idx="2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3"/>
          </p:nvPr>
        </p:nvSpPr>
        <p:spPr>
          <a:xfrm>
            <a:off x="70785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"/>
          </p:nvPr>
        </p:nvSpPr>
        <p:spPr>
          <a:xfrm>
            <a:off x="70785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5"/>
          </p:nvPr>
        </p:nvSpPr>
        <p:spPr>
          <a:xfrm>
            <a:off x="94026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6"/>
          </p:nvPr>
        </p:nvSpPr>
        <p:spPr>
          <a:xfrm>
            <a:off x="94026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7"/>
          </p:nvPr>
        </p:nvSpPr>
        <p:spPr>
          <a:xfrm>
            <a:off x="70785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8"/>
          </p:nvPr>
        </p:nvSpPr>
        <p:spPr>
          <a:xfrm>
            <a:off x="70785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9"/>
          </p:nvPr>
        </p:nvSpPr>
        <p:spPr>
          <a:xfrm>
            <a:off x="94026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3"/>
          </p:nvPr>
        </p:nvSpPr>
        <p:spPr>
          <a:xfrm>
            <a:off x="94026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to Digital">
  <p:cSld name="Produto Digital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465" y="1007667"/>
            <a:ext cx="11528535" cy="564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32000" y="3613424"/>
            <a:ext cx="3974900" cy="24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431800" y="1582738"/>
            <a:ext cx="3975100" cy="17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>
            <a:spLocks noGrp="1"/>
          </p:cNvSpPr>
          <p:nvPr>
            <p:ph type="pic" idx="3"/>
          </p:nvPr>
        </p:nvSpPr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0">
                <a:srgbClr val="F2F2F2"/>
              </a:gs>
              <a:gs pos="52999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sz="3200" b="0" i="0" u="none" strike="noStrike" cap="non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ftr" idx="11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8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8"/>
          <p:cNvSpPr txBox="1"/>
          <p:nvPr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NOME OU LOGOTIPO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" descr="Duas jovens olhando para uma tela de lapto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71437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38" name="Google Shape;338;p1" title="Plano de fundo semitransparente escuro"/>
          <p:cNvSpPr/>
          <p:nvPr/>
        </p:nvSpPr>
        <p:spPr>
          <a:xfrm>
            <a:off x="6335997" y="0"/>
            <a:ext cx="3979575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9" name="Google Shape;339;p1"/>
          <p:cNvSpPr txBox="1">
            <a:spLocks noGrp="1"/>
          </p:cNvSpPr>
          <p:nvPr>
            <p:ph type="ctrTitle"/>
          </p:nvPr>
        </p:nvSpPr>
        <p:spPr>
          <a:xfrm>
            <a:off x="6340745" y="681513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lang="pt-BR" sz="2800" dirty="0"/>
              <a:t>Visão Computacional</a:t>
            </a:r>
            <a:endParaRPr sz="2800" dirty="0"/>
          </a:p>
        </p:txBody>
      </p:sp>
      <p:cxnSp>
        <p:nvCxnSpPr>
          <p:cNvPr id="340" name="Google Shape;340;p1" title="Linha Divisória"/>
          <p:cNvCxnSpPr/>
          <p:nvPr/>
        </p:nvCxnSpPr>
        <p:spPr>
          <a:xfrm rot="10800000" flipH="1">
            <a:off x="6354835" y="3069113"/>
            <a:ext cx="3557692" cy="426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1"/>
          <p:cNvSpPr txBox="1">
            <a:spLocks noGrp="1"/>
          </p:cNvSpPr>
          <p:nvPr>
            <p:ph type="subTitle" idx="1"/>
          </p:nvPr>
        </p:nvSpPr>
        <p:spPr>
          <a:xfrm>
            <a:off x="6539894" y="3679189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dirty="0"/>
              <a:t>Insights para Empreendedores!</a:t>
            </a:r>
            <a:endParaRPr dirty="0"/>
          </a:p>
        </p:txBody>
      </p:sp>
      <p:sp>
        <p:nvSpPr>
          <p:cNvPr id="342" name="Google Shape;342;p1"/>
          <p:cNvSpPr txBox="1"/>
          <p:nvPr/>
        </p:nvSpPr>
        <p:spPr>
          <a:xfrm>
            <a:off x="7040880" y="5421086"/>
            <a:ext cx="26778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Otávio Augusto Duque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"/>
          <p:cNvSpPr txBox="1"/>
          <p:nvPr/>
        </p:nvSpPr>
        <p:spPr>
          <a:xfrm>
            <a:off x="549564" y="711111"/>
            <a:ext cx="4416225" cy="342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VISÃO COMPUTACIONAL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Tecnologia que permite a análise de imagens e vídeos por meio de inteligência artificial, com diversas aplicações para empresas de diferentes portes.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Cases principais: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O carro autônomo DARPA;       A evolução das câmeras;          O impacto da AlexNet.</a:t>
            </a:r>
            <a:endParaRPr sz="2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9" name="Google Shape;34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034" y="1117337"/>
            <a:ext cx="5002990" cy="470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"/>
          <p:cNvSpPr/>
          <p:nvPr/>
        </p:nvSpPr>
        <p:spPr>
          <a:xfrm>
            <a:off x="0" y="6335486"/>
            <a:ext cx="12192000" cy="522513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" descr="Stanford University wins DARPA Grand Challenge race for robots - five  complete cour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"/>
          <p:cNvSpPr/>
          <p:nvPr/>
        </p:nvSpPr>
        <p:spPr>
          <a:xfrm>
            <a:off x="6792686" y="0"/>
            <a:ext cx="5399314" cy="6858000"/>
          </a:xfrm>
          <a:prstGeom prst="rect">
            <a:avLst/>
          </a:prstGeom>
          <a:solidFill>
            <a:srgbClr val="F2F2F2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/>
          </p:nvPr>
        </p:nvSpPr>
        <p:spPr>
          <a:xfrm>
            <a:off x="7014754" y="1260048"/>
            <a:ext cx="4101738" cy="6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pt-BR">
                <a:solidFill>
                  <a:schemeClr val="dk2"/>
                </a:solidFill>
              </a:rPr>
              <a:t>DESAFIO DARPA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3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60" name="Google Shape;360;p3"/>
          <p:cNvSpPr txBox="1"/>
          <p:nvPr/>
        </p:nvSpPr>
        <p:spPr>
          <a:xfrm>
            <a:off x="7106197" y="2191392"/>
            <a:ext cx="4349932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 Desafio DARPA: Em 2005, o carro autônomo Stanley venceu o DARPA Grand Challenge, utilizando visão computacional para navegar um trajeto de 212 km sem intervenção humana.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Impacto: Este projeto mostrou como a visão computacional pode ser aplicada em automação complexa e serviu de base para o desenvolvimento de veículos autônomos.</a:t>
            </a:r>
            <a:endParaRPr sz="2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31465" y="-28127"/>
            <a:ext cx="13772254" cy="688612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5235136" y="551377"/>
            <a:ext cx="564222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</a:pPr>
            <a:r>
              <a:rPr lang="pt-BR">
                <a:solidFill>
                  <a:schemeClr val="lt1"/>
                </a:solidFill>
              </a:rPr>
              <a:t>EVOLUÇÃO DAS CÂMERAS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4"/>
          <p:cNvSpPr/>
          <p:nvPr/>
        </p:nvSpPr>
        <p:spPr>
          <a:xfrm>
            <a:off x="4921624" y="1347010"/>
            <a:ext cx="7919165" cy="4401205"/>
          </a:xfrm>
          <a:prstGeom prst="flowChartProcess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9" name="Google Shape;369;p4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370" name="Google Shape;370;p4"/>
          <p:cNvSpPr txBox="1"/>
          <p:nvPr/>
        </p:nvSpPr>
        <p:spPr>
          <a:xfrm>
            <a:off x="5235136" y="1516829"/>
            <a:ext cx="6364685" cy="388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Transição Analógico-Digital;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Maior precisão;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Uso em segurança e monitoramento;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Monitoramento de estoque;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Melhorar a eficiência e segurança no local de trabalho.</a:t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" descr="O que é Inteligência Artificial (IA)? | S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30628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"/>
          <p:cNvSpPr txBox="1">
            <a:spLocks noGrp="1"/>
          </p:cNvSpPr>
          <p:nvPr>
            <p:ph type="title"/>
          </p:nvPr>
        </p:nvSpPr>
        <p:spPr>
          <a:xfrm>
            <a:off x="732448" y="823884"/>
            <a:ext cx="5328718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</a:pPr>
            <a:r>
              <a:rPr lang="pt-BR">
                <a:solidFill>
                  <a:schemeClr val="lt1"/>
                </a:solidFill>
              </a:rPr>
              <a:t>IMPACTO DA ALEXNET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5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79" name="Google Shape;379;p5"/>
          <p:cNvSpPr txBox="1"/>
          <p:nvPr/>
        </p:nvSpPr>
        <p:spPr>
          <a:xfrm>
            <a:off x="732448" y="1748715"/>
            <a:ext cx="4349932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AlexNet (2012): Primeira rede neural profunda a vencer a competição ImageNet, iniciando uma nova era para a visão computacional.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"/>
          <p:cNvPicPr preferRelativeResize="0"/>
          <p:nvPr/>
        </p:nvPicPr>
        <p:blipFill rotWithShape="1">
          <a:blip r:embed="rId3">
            <a:alphaModFix/>
          </a:blip>
          <a:srcRect r="24843" b="25727"/>
          <a:stretch/>
        </p:blipFill>
        <p:spPr>
          <a:xfrm>
            <a:off x="0" y="0"/>
            <a:ext cx="12191999" cy="688489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"/>
          <p:cNvSpPr/>
          <p:nvPr/>
        </p:nvSpPr>
        <p:spPr>
          <a:xfrm>
            <a:off x="-2" y="0"/>
            <a:ext cx="5146767" cy="6965576"/>
          </a:xfrm>
          <a:prstGeom prst="rect">
            <a:avLst/>
          </a:prstGeom>
          <a:solidFill>
            <a:srgbClr val="6E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p6"/>
          <p:cNvSpPr txBox="1">
            <a:spLocks noGrp="1"/>
          </p:cNvSpPr>
          <p:nvPr>
            <p:ph type="title"/>
          </p:nvPr>
        </p:nvSpPr>
        <p:spPr>
          <a:xfrm>
            <a:off x="377364" y="679767"/>
            <a:ext cx="4462729" cy="9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pt-BR" sz="4000">
                <a:solidFill>
                  <a:schemeClr val="lt1"/>
                </a:solidFill>
              </a:rPr>
              <a:t>APLICAÇÕES PRÁTICAS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388" name="Google Shape;388;p6"/>
          <p:cNvSpPr txBox="1">
            <a:spLocks noGrp="1"/>
          </p:cNvSpPr>
          <p:nvPr>
            <p:ph type="sldNum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389" name="Google Shape;389;p6"/>
          <p:cNvSpPr txBox="1"/>
          <p:nvPr/>
        </p:nvSpPr>
        <p:spPr>
          <a:xfrm>
            <a:off x="666207" y="2260656"/>
            <a:ext cx="371292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Gestão de Estoque: Controle de prateleiras e reposição automática.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Caixas Autônomas: Sistemas de autoatendimento para agilizar o checkout e reduzir perdas.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" descr="Um grupo de pessoas em uma sala através de uma parede de vidr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96" name="Google Shape;396;p7" title="Plano de fundo semitransparente escuro"/>
          <p:cNvSpPr/>
          <p:nvPr/>
        </p:nvSpPr>
        <p:spPr>
          <a:xfrm>
            <a:off x="6335999" y="-35719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Google Shape;397;p7"/>
          <p:cNvSpPr txBox="1"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pt-BR"/>
              <a:t>Obrigado!</a:t>
            </a:r>
            <a:endParaRPr/>
          </a:p>
        </p:txBody>
      </p:sp>
      <p:cxnSp>
        <p:nvCxnSpPr>
          <p:cNvPr id="398" name="Google Shape;398;p7" title="Linha Divisória"/>
          <p:cNvCxnSpPr/>
          <p:nvPr/>
        </p:nvCxnSpPr>
        <p:spPr>
          <a:xfrm>
            <a:off x="6539896" y="4848225"/>
            <a:ext cx="35717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9" name="Google Shape;399;p7" descr="Usuário" title="Ícone - Nome do apresent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2150" y="5034270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"/>
          <p:cNvSpPr txBox="1">
            <a:spLocks noGrp="1"/>
          </p:cNvSpPr>
          <p:nvPr>
            <p:ph type="subTitle" idx="1"/>
          </p:nvPr>
        </p:nvSpPr>
        <p:spPr>
          <a:xfrm>
            <a:off x="6905624" y="5057775"/>
            <a:ext cx="320605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Otávio Augusto Duque</a:t>
            </a:r>
            <a:endParaRPr/>
          </a:p>
        </p:txBody>
      </p:sp>
      <p:pic>
        <p:nvPicPr>
          <p:cNvPr id="401" name="Google Shape;401;p7" descr="Envelope" title="Ícone do email do apresent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2150" y="5396022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"/>
          <p:cNvSpPr txBox="1">
            <a:spLocks noGrp="1"/>
          </p:cNvSpPr>
          <p:nvPr>
            <p:ph type="body" idx="4"/>
          </p:nvPr>
        </p:nvSpPr>
        <p:spPr>
          <a:xfrm>
            <a:off x="6904927" y="5391149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Duque.o@aluno.ifsp.edu.br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reat Pitch Decks - Technology">
      <a:dk1>
        <a:srgbClr val="000000"/>
      </a:dk1>
      <a:lt1>
        <a:srgbClr val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Widescreen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Tahoma</vt:lpstr>
      <vt:lpstr>Calibri</vt:lpstr>
      <vt:lpstr>Arial Black</vt:lpstr>
      <vt:lpstr>Tema do Office</vt:lpstr>
      <vt:lpstr>Visão Computacional</vt:lpstr>
      <vt:lpstr>Apresentação do PowerPoint</vt:lpstr>
      <vt:lpstr>DESAFIO DARPA</vt:lpstr>
      <vt:lpstr>EVOLUÇÃO DAS CÂMERAS</vt:lpstr>
      <vt:lpstr>IMPACTO DA ALEXNET </vt:lpstr>
      <vt:lpstr>APLICAÇÕES PRÁTICAS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Gustavo Voltani von Atzingen</cp:lastModifiedBy>
  <cp:revision>1</cp:revision>
  <dcterms:created xsi:type="dcterms:W3CDTF">2024-10-30T01:26:31Z</dcterms:created>
  <dcterms:modified xsi:type="dcterms:W3CDTF">2024-11-27T19:30:58Z</dcterms:modified>
</cp:coreProperties>
</file>